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4" r:id="rId2"/>
    <p:sldId id="285" r:id="rId3"/>
    <p:sldId id="286" r:id="rId4"/>
    <p:sldId id="448" r:id="rId5"/>
    <p:sldId id="459" r:id="rId6"/>
    <p:sldId id="450" r:id="rId7"/>
    <p:sldId id="456" r:id="rId8"/>
    <p:sldId id="458" r:id="rId9"/>
    <p:sldId id="434" r:id="rId10"/>
    <p:sldId id="292" r:id="rId11"/>
    <p:sldId id="451" r:id="rId12"/>
    <p:sldId id="452" r:id="rId13"/>
    <p:sldId id="442" r:id="rId14"/>
    <p:sldId id="453" r:id="rId15"/>
    <p:sldId id="454" r:id="rId16"/>
    <p:sldId id="455" r:id="rId17"/>
    <p:sldId id="309" r:id="rId18"/>
    <p:sldId id="270" r:id="rId19"/>
    <p:sldId id="344" r:id="rId20"/>
    <p:sldId id="449" r:id="rId21"/>
  </p:sldIdLst>
  <p:sldSz cx="12192000" cy="6858000"/>
  <p:notesSz cx="6797675" cy="9926638"/>
  <p:custDataLst>
    <p:tags r:id="rId24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49EBDE9-C893-4632-85C3-E3D19FA7C45F}">
          <p14:sldIdLst>
            <p14:sldId id="284"/>
            <p14:sldId id="285"/>
            <p14:sldId id="286"/>
            <p14:sldId id="448"/>
            <p14:sldId id="459"/>
            <p14:sldId id="450"/>
            <p14:sldId id="456"/>
            <p14:sldId id="458"/>
            <p14:sldId id="434"/>
            <p14:sldId id="292"/>
            <p14:sldId id="451"/>
            <p14:sldId id="452"/>
            <p14:sldId id="442"/>
            <p14:sldId id="453"/>
            <p14:sldId id="454"/>
            <p14:sldId id="455"/>
            <p14:sldId id="309"/>
            <p14:sldId id="270"/>
            <p14:sldId id="344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42" autoAdjust="0"/>
    <p:restoredTop sz="91268" autoAdjust="0"/>
  </p:normalViewPr>
  <p:slideViewPr>
    <p:cSldViewPr snapToGrid="0">
      <p:cViewPr varScale="1">
        <p:scale>
          <a:sx n="58" d="100"/>
          <a:sy n="58" d="100"/>
        </p:scale>
        <p:origin x="1232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18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B29B8-FEE1-4B62-97DE-55FB7DABA86D}" type="datetimeFigureOut">
              <a:rPr lang="nl-NL" smtClean="0"/>
              <a:t>17-4-2023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D91C-F5D7-4111-9202-F017DAFF7C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819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1529-E417-43A8-A3A5-5ED9BC751BBC}" type="datetimeFigureOut">
              <a:rPr lang="nl-NL" smtClean="0"/>
              <a:t>17-4-2023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3877-A3D7-48CC-A131-AD9FC6DFA9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7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8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29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00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05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37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4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27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690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63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706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betaald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2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48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65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 dirty="0"/>
              <a:t>Klik hier op het icoon</a:t>
            </a:r>
          </a:p>
          <a:p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7622060" cy="4965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dirty="0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76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35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90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Afbeelding 7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1406"/>
            <a:ext cx="778970" cy="68694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72" y="-11405"/>
            <a:ext cx="11417928" cy="6869406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2439180" y="820164"/>
            <a:ext cx="8897726" cy="5110736"/>
          </a:xfrm>
          <a:prstGeom prst="roundRect">
            <a:avLst>
              <a:gd name="adj" fmla="val 1583"/>
            </a:avLst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pic>
        <p:nvPicPr>
          <p:cNvPr id="62" name="Afbeelding 6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22" y="5886025"/>
            <a:ext cx="1601772" cy="8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2" y="1804890"/>
            <a:ext cx="5126658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+ 50%</a:t>
            </a:r>
            <a:r>
              <a:rPr lang="nl-NL" sz="2000" b="1" baseline="0" dirty="0">
                <a:solidFill>
                  <a:schemeClr val="accent1"/>
                </a:solidFill>
              </a:rPr>
              <a:t> GRAFIEK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1" y="1447800"/>
            <a:ext cx="5137366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72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4" y="1447679"/>
            <a:ext cx="11114386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</a:t>
            </a:r>
            <a:r>
              <a:rPr lang="nl-NL" sz="2000" b="1" baseline="0" dirty="0">
                <a:solidFill>
                  <a:schemeClr val="accent1"/>
                </a:solidFill>
              </a:rPr>
              <a:t> TEKST + 50% TABEL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32936" y="4483460"/>
            <a:ext cx="3009600" cy="18432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29" y="5906294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08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LEGE</a:t>
            </a:r>
            <a:r>
              <a:rPr lang="nl-NL" sz="2000" b="1" baseline="0" dirty="0">
                <a:solidFill>
                  <a:schemeClr val="accent1"/>
                </a:solidFill>
              </a:rPr>
              <a:t> SLIDE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1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11141673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% Tekst + 1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8" y="531341"/>
            <a:ext cx="9755661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8" y="951113"/>
            <a:ext cx="9755661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908886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90% TEKST +</a:t>
            </a:r>
            <a:r>
              <a:rPr lang="nl-NL" sz="2000" b="1" baseline="0" dirty="0">
                <a:solidFill>
                  <a:schemeClr val="accent1"/>
                </a:solidFill>
              </a:rPr>
              <a:t> 10%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sp>
        <p:nvSpPr>
          <p:cNvPr id="127" name="Tijdelijke aanduiding voor afbeelding 126"/>
          <p:cNvSpPr>
            <a:spLocks noGrp="1"/>
          </p:cNvSpPr>
          <p:nvPr>
            <p:ph type="pic" sz="quarter" idx="16" hasCustomPrompt="1"/>
          </p:nvPr>
        </p:nvSpPr>
        <p:spPr>
          <a:xfrm>
            <a:off x="10027733" y="0"/>
            <a:ext cx="2164267" cy="6858001"/>
          </a:xfrm>
          <a:custGeom>
            <a:avLst/>
            <a:gdLst>
              <a:gd name="connsiteX0" fmla="*/ 589845 w 2164267"/>
              <a:gd name="connsiteY0" fmla="*/ 0 h 6858001"/>
              <a:gd name="connsiteX1" fmla="*/ 2164267 w 2164267"/>
              <a:gd name="connsiteY1" fmla="*/ 0 h 6858001"/>
              <a:gd name="connsiteX2" fmla="*/ 2164267 w 2164267"/>
              <a:gd name="connsiteY2" fmla="*/ 6858001 h 6858001"/>
              <a:gd name="connsiteX3" fmla="*/ 0 w 2164267"/>
              <a:gd name="connsiteY3" fmla="*/ 6858001 h 6858001"/>
              <a:gd name="connsiteX4" fmla="*/ 656437 w 2164267"/>
              <a:gd name="connsiteY4" fmla="*/ 311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267" h="6858001">
                <a:moveTo>
                  <a:pt x="589845" y="0"/>
                </a:moveTo>
                <a:lnTo>
                  <a:pt x="2164267" y="0"/>
                </a:lnTo>
                <a:lnTo>
                  <a:pt x="2164267" y="6858001"/>
                </a:lnTo>
                <a:lnTo>
                  <a:pt x="0" y="6858001"/>
                </a:lnTo>
                <a:cubicBezTo>
                  <a:pt x="0" y="3536156"/>
                  <a:pt x="1281917" y="3432349"/>
                  <a:pt x="656437" y="311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grpSp>
        <p:nvGrpSpPr>
          <p:cNvPr id="16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1" name="Groep 18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4" name="Rechthoek 18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5" name="Afbeelding 184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6" name="L-vorm 18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7" name="L-vorm 18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3" name="Rechthoekige driehoek 18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4" name="Rechthoek 163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5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6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9" name="Rechte verbindingslijn 168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0" name="Rechte verbindingslijn 169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1" name="Rechte verbindingslijn 170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2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3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5" name="Rechte verbindingslijn 174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6" name="Groep 175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7" name="Afgeronde rechthoek 17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8" name="Tekstvak 177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9" name="Rechte verbindingslijn 17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Gelijkbenige driehoek 17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  <p:sp>
        <p:nvSpPr>
          <p:cNvPr id="188" name="Tijdelijke aanduiding voor dianummer 5"/>
          <p:cNvSpPr txBox="1">
            <a:spLocks/>
          </p:cNvSpPr>
          <p:nvPr userDrawn="1"/>
        </p:nvSpPr>
        <p:spPr>
          <a:xfrm>
            <a:off x="10806088" y="64047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05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1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9" y="531341"/>
            <a:ext cx="80320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9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443179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75% TEKST +</a:t>
            </a:r>
            <a:r>
              <a:rPr lang="nl-NL" sz="2000" b="1" baseline="0" dirty="0">
                <a:solidFill>
                  <a:schemeClr val="accent1"/>
                </a:solidFill>
              </a:rPr>
              <a:t> 25%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5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26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78" name="Groep 177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1" name="Rechthoek 180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2" name="Afbeelding 181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3" name="L-vorm 182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4" name="L-vorm 183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79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0" name="Rechthoekige driehoek 179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7" name="Rechthoek 126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2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3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6" name="Rechte verbindingslijn 165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7" name="Rechte verbindingslijn 166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8" name="Rechte verbindingslijn 167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69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0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2" name="Rechte verbindingslijn 171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3" name="Groep 172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4" name="Afgeronde rechthoek 17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5" name="Tekstvak 174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6" name="Rechte verbindingslijn 17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Gelijkbenige driehoek 17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2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</a:t>
            </a:r>
            <a:r>
              <a:rPr lang="nl-NL" sz="2000" b="1" baseline="0" dirty="0">
                <a:solidFill>
                  <a:schemeClr val="accent1"/>
                </a:solidFill>
              </a:rPr>
              <a:t> 50%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3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5" name="Groep 184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8" name="Rechthoek 187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9" name="Afbeelding 188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90" name="L-vorm 189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1" name="L-vorm 190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6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7" name="Rechthoekige driehoek 186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8" name="Rechthoek 167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9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0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3" name="Rechte verbindingslijn 172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4" name="Rechte verbindingslijn 173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5" name="Rechte verbindingslijn 174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6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7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9" name="Rechte verbindingslijn 178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80" name="Groep 179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81" name="Afgeronde rechthoek 18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2" name="Tekstvak 1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83" name="Rechte verbindingslijn 18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Gelijkbenige driehoek 18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3735860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3146950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5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25% TEKST +</a:t>
            </a:r>
            <a:r>
              <a:rPr lang="nl-NL" sz="2000" b="1" baseline="0" dirty="0">
                <a:solidFill>
                  <a:schemeClr val="accent1"/>
                </a:solidFill>
              </a:rPr>
              <a:t> 75%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7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8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220" name="Groep 219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223" name="Rechthoek 222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224" name="Afbeelding 223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25" name="L-vorm 224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6" name="L-vorm 225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21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222" name="Rechthoekige driehoek 221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03" name="Rechthoek 202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204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205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6" name="Ovaal 205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07" name="Ovaal 206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8" name="Rechte verbindingslijn 207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09" name="Rechte verbindingslijn 208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10" name="Rechte verbindingslijn 209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211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212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213" name="Ovaal 212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14" name="Rechte verbindingslijn 213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215" name="Groep 214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216" name="Afgeronde rechthoek 215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17" name="Tekstvak 216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218" name="Rechte verbindingslijn 217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Gelijkbenige driehoek 218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981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</a:t>
            </a:r>
            <a:r>
              <a:rPr lang="nl-NL" sz="2000" b="1" baseline="0" dirty="0">
                <a:solidFill>
                  <a:schemeClr val="accent1"/>
                </a:solidFill>
              </a:rPr>
              <a:t> TITEL 2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3" y="531341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18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0" y="531341"/>
            <a:ext cx="11141674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Platte tekst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Kopje</a:t>
            </a:r>
          </a:p>
          <a:p>
            <a:pPr lvl="4"/>
            <a:r>
              <a:rPr lang="nl-NL" dirty="0"/>
              <a:t>Cursief</a:t>
            </a:r>
          </a:p>
          <a:p>
            <a:pPr lvl="5"/>
            <a:r>
              <a:rPr lang="nl-NL" dirty="0"/>
              <a:t>Platte tekst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88" y="62523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22" y="5886025"/>
            <a:ext cx="1601772" cy="8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8" r:id="rId3"/>
    <p:sldLayoutId id="2147483666" r:id="rId4"/>
    <p:sldLayoutId id="2147483652" r:id="rId5"/>
    <p:sldLayoutId id="2147483651" r:id="rId6"/>
    <p:sldLayoutId id="2147483653" r:id="rId7"/>
    <p:sldLayoutId id="2147483665" r:id="rId8"/>
    <p:sldLayoutId id="2147483662" r:id="rId9"/>
    <p:sldLayoutId id="2147483657" r:id="rId10"/>
    <p:sldLayoutId id="2147483667" r:id="rId11"/>
    <p:sldLayoutId id="2147483658" r:id="rId12"/>
    <p:sldLayoutId id="2147483660" r:id="rId13"/>
    <p:sldLayoutId id="2147483659" r:id="rId14"/>
    <p:sldLayoutId id="2147483661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Excel_Worksheet2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D1AD4DD9-6F64-0B4F-A40F-1B65B03380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7" cy="6858000"/>
          </a:xfrm>
        </p:spPr>
      </p:pic>
      <p:sp>
        <p:nvSpPr>
          <p:cNvPr id="36" name="Tijdelijke aanduiding voor tekst 35"/>
          <p:cNvSpPr>
            <a:spLocks noGrp="1"/>
          </p:cNvSpPr>
          <p:nvPr>
            <p:ph type="body" sz="quarter" idx="17"/>
          </p:nvPr>
        </p:nvSpPr>
        <p:spPr>
          <a:xfrm>
            <a:off x="-18267600" y="-4145252"/>
            <a:ext cx="30459600" cy="3229200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sz="quarter" idx="18"/>
          </p:nvPr>
        </p:nvSpPr>
        <p:spPr>
          <a:xfrm>
            <a:off x="8672321" y="156050"/>
            <a:ext cx="3009600" cy="1843200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510079" y="156051"/>
            <a:ext cx="7622060" cy="331222"/>
          </a:xfrm>
        </p:spPr>
        <p:txBody>
          <a:bodyPr/>
          <a:lstStyle/>
          <a:p>
            <a:r>
              <a:rPr lang="nl-NL" dirty="0"/>
              <a:t>Regiobijeenkomst  2023</a:t>
            </a:r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sz="quarter" idx="13"/>
          </p:nvPr>
        </p:nvSpPr>
        <p:spPr>
          <a:xfrm>
            <a:off x="510079" y="487273"/>
            <a:ext cx="8733684" cy="916052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5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Tijdelijke aanduiding voor afbeelding 7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</p:spPr>
      </p:pic>
      <p:sp>
        <p:nvSpPr>
          <p:cNvPr id="78" name="Tijdelijke aanduiding voor tekst 7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7" name="Titel 56"/>
          <p:cNvSpPr>
            <a:spLocks noGrp="1"/>
          </p:cNvSpPr>
          <p:nvPr>
            <p:ph type="title"/>
          </p:nvPr>
        </p:nvSpPr>
        <p:spPr>
          <a:xfrm>
            <a:off x="9436100" y="378247"/>
            <a:ext cx="2237240" cy="496565"/>
          </a:xfrm>
        </p:spPr>
        <p:txBody>
          <a:bodyPr/>
          <a:lstStyle/>
          <a:p>
            <a:r>
              <a:rPr lang="nl-NL" dirty="0"/>
              <a:t>Korte pauze</a:t>
            </a:r>
          </a:p>
        </p:txBody>
      </p:sp>
      <p:sp>
        <p:nvSpPr>
          <p:cNvPr id="67" name="Tijdelijke aanduiding voor tekst 3"/>
          <p:cNvSpPr txBox="1">
            <a:spLocks/>
          </p:cNvSpPr>
          <p:nvPr/>
        </p:nvSpPr>
        <p:spPr>
          <a:xfrm>
            <a:off x="7670800" y="874812"/>
            <a:ext cx="4258030" cy="6984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nl-NL" sz="1800" b="1" dirty="0">
              <a:solidFill>
                <a:schemeClr val="bg2"/>
              </a:solidFill>
            </a:endParaRPr>
          </a:p>
        </p:txBody>
      </p:sp>
      <p:sp>
        <p:nvSpPr>
          <p:cNvPr id="76" name="Oval 11"/>
          <p:cNvSpPr/>
          <p:nvPr/>
        </p:nvSpPr>
        <p:spPr>
          <a:xfrm>
            <a:off x="1945689" y="5781223"/>
            <a:ext cx="728550" cy="728546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/>
          <p:cNvSpPr>
            <a:spLocks noEditPoints="1"/>
          </p:cNvSpPr>
          <p:nvPr/>
        </p:nvSpPr>
        <p:spPr bwMode="auto">
          <a:xfrm>
            <a:off x="2076777" y="5949393"/>
            <a:ext cx="466374" cy="392206"/>
          </a:xfrm>
          <a:custGeom>
            <a:avLst/>
            <a:gdLst>
              <a:gd name="T0" fmla="*/ 2781 w 3336"/>
              <a:gd name="T1" fmla="*/ 1859 h 2814"/>
              <a:gd name="T2" fmla="*/ 2793 w 3336"/>
              <a:gd name="T3" fmla="*/ 1947 h 2814"/>
              <a:gd name="T4" fmla="*/ 1638 w 3336"/>
              <a:gd name="T5" fmla="*/ 1983 h 2814"/>
              <a:gd name="T6" fmla="*/ 1568 w 3336"/>
              <a:gd name="T7" fmla="*/ 1930 h 2814"/>
              <a:gd name="T8" fmla="*/ 1602 w 3336"/>
              <a:gd name="T9" fmla="*/ 1848 h 2814"/>
              <a:gd name="T10" fmla="*/ 2307 w 3336"/>
              <a:gd name="T11" fmla="*/ 1364 h 2814"/>
              <a:gd name="T12" fmla="*/ 2770 w 3336"/>
              <a:gd name="T13" fmla="*/ 1434 h 2814"/>
              <a:gd name="T14" fmla="*/ 2804 w 3336"/>
              <a:gd name="T15" fmla="*/ 1516 h 2814"/>
              <a:gd name="T16" fmla="*/ 2734 w 3336"/>
              <a:gd name="T17" fmla="*/ 1569 h 2814"/>
              <a:gd name="T18" fmla="*/ 2020 w 3336"/>
              <a:gd name="T19" fmla="*/ 1613 h 2814"/>
              <a:gd name="T20" fmla="*/ 1204 w 3336"/>
              <a:gd name="T21" fmla="*/ 2292 h 2814"/>
              <a:gd name="T22" fmla="*/ 1317 w 3336"/>
              <a:gd name="T23" fmla="*/ 2352 h 2814"/>
              <a:gd name="T24" fmla="*/ 2420 w 3336"/>
              <a:gd name="T25" fmla="*/ 2369 h 2814"/>
              <a:gd name="T26" fmla="*/ 2810 w 3336"/>
              <a:gd name="T27" fmla="*/ 2360 h 2814"/>
              <a:gd name="T28" fmla="*/ 3105 w 3336"/>
              <a:gd name="T29" fmla="*/ 2342 h 2814"/>
              <a:gd name="T30" fmla="*/ 3185 w 3336"/>
              <a:gd name="T31" fmla="*/ 2243 h 2814"/>
              <a:gd name="T32" fmla="*/ 3177 w 3336"/>
              <a:gd name="T33" fmla="*/ 1123 h 2814"/>
              <a:gd name="T34" fmla="*/ 3079 w 3336"/>
              <a:gd name="T35" fmla="*/ 1043 h 2814"/>
              <a:gd name="T36" fmla="*/ 1710 w 3336"/>
              <a:gd name="T37" fmla="*/ 954 h 2814"/>
              <a:gd name="T38" fmla="*/ 1763 w 3336"/>
              <a:gd name="T39" fmla="*/ 1024 h 2814"/>
              <a:gd name="T40" fmla="*/ 1710 w 3336"/>
              <a:gd name="T41" fmla="*/ 1092 h 2814"/>
              <a:gd name="T42" fmla="*/ 551 w 3336"/>
              <a:gd name="T43" fmla="*/ 1074 h 2814"/>
              <a:gd name="T44" fmla="*/ 540 w 3336"/>
              <a:gd name="T45" fmla="*/ 987 h 2814"/>
              <a:gd name="T46" fmla="*/ 602 w 3336"/>
              <a:gd name="T47" fmla="*/ 534 h 2814"/>
              <a:gd name="T48" fmla="*/ 1318 w 3336"/>
              <a:gd name="T49" fmla="*/ 570 h 2814"/>
              <a:gd name="T50" fmla="*/ 1307 w 3336"/>
              <a:gd name="T51" fmla="*/ 658 h 2814"/>
              <a:gd name="T52" fmla="*/ 583 w 3336"/>
              <a:gd name="T53" fmla="*/ 676 h 2814"/>
              <a:gd name="T54" fmla="*/ 530 w 3336"/>
              <a:gd name="T55" fmla="*/ 606 h 2814"/>
              <a:gd name="T56" fmla="*/ 583 w 3336"/>
              <a:gd name="T57" fmla="*/ 536 h 2814"/>
              <a:gd name="T58" fmla="*/ 200 w 3336"/>
              <a:gd name="T59" fmla="*/ 172 h 2814"/>
              <a:gd name="T60" fmla="*/ 141 w 3336"/>
              <a:gd name="T61" fmla="*/ 285 h 2814"/>
              <a:gd name="T62" fmla="*/ 180 w 3336"/>
              <a:gd name="T63" fmla="*/ 1425 h 2814"/>
              <a:gd name="T64" fmla="*/ 487 w 3336"/>
              <a:gd name="T65" fmla="*/ 1465 h 2814"/>
              <a:gd name="T66" fmla="*/ 546 w 3336"/>
              <a:gd name="T67" fmla="*/ 1493 h 2814"/>
              <a:gd name="T68" fmla="*/ 942 w 3336"/>
              <a:gd name="T69" fmla="*/ 1467 h 2814"/>
              <a:gd name="T70" fmla="*/ 2088 w 3336"/>
              <a:gd name="T71" fmla="*/ 1441 h 2814"/>
              <a:gd name="T72" fmla="*/ 2148 w 3336"/>
              <a:gd name="T73" fmla="*/ 1328 h 2814"/>
              <a:gd name="T74" fmla="*/ 2109 w 3336"/>
              <a:gd name="T75" fmla="*/ 188 h 2814"/>
              <a:gd name="T76" fmla="*/ 277 w 3336"/>
              <a:gd name="T77" fmla="*/ 149 h 2814"/>
              <a:gd name="T78" fmla="*/ 2139 w 3336"/>
              <a:gd name="T79" fmla="*/ 26 h 2814"/>
              <a:gd name="T80" fmla="*/ 2278 w 3336"/>
              <a:gd name="T81" fmla="*/ 165 h 2814"/>
              <a:gd name="T82" fmla="*/ 3048 w 3336"/>
              <a:gd name="T83" fmla="*/ 887 h 2814"/>
              <a:gd name="T84" fmla="*/ 3238 w 3336"/>
              <a:gd name="T85" fmla="*/ 957 h 2814"/>
              <a:gd name="T86" fmla="*/ 3333 w 3336"/>
              <a:gd name="T87" fmla="*/ 1130 h 2814"/>
              <a:gd name="T88" fmla="*/ 3310 w 3336"/>
              <a:gd name="T89" fmla="*/ 2336 h 2814"/>
              <a:gd name="T90" fmla="*/ 3171 w 3336"/>
              <a:gd name="T91" fmla="*/ 2474 h 2814"/>
              <a:gd name="T92" fmla="*/ 2669 w 3336"/>
              <a:gd name="T93" fmla="*/ 2786 h 2814"/>
              <a:gd name="T94" fmla="*/ 2594 w 3336"/>
              <a:gd name="T95" fmla="*/ 2813 h 2814"/>
              <a:gd name="T96" fmla="*/ 2336 w 3336"/>
              <a:gd name="T97" fmla="*/ 2500 h 2814"/>
              <a:gd name="T98" fmla="*/ 1162 w 3336"/>
              <a:gd name="T99" fmla="*/ 2454 h 2814"/>
              <a:gd name="T100" fmla="*/ 1043 w 3336"/>
              <a:gd name="T101" fmla="*/ 2297 h 2814"/>
              <a:gd name="T102" fmla="*/ 787 w 3336"/>
              <a:gd name="T103" fmla="*/ 1899 h 2814"/>
              <a:gd name="T104" fmla="*/ 712 w 3336"/>
              <a:gd name="T105" fmla="*/ 1926 h 2814"/>
              <a:gd name="T106" fmla="*/ 454 w 3336"/>
              <a:gd name="T107" fmla="*/ 1613 h 2814"/>
              <a:gd name="T108" fmla="*/ 131 w 3336"/>
              <a:gd name="T109" fmla="*/ 1567 h 2814"/>
              <a:gd name="T110" fmla="*/ 12 w 3336"/>
              <a:gd name="T111" fmla="*/ 1410 h 2814"/>
              <a:gd name="T112" fmla="*/ 12 w 3336"/>
              <a:gd name="T113" fmla="*/ 203 h 2814"/>
              <a:gd name="T114" fmla="*/ 131 w 3336"/>
              <a:gd name="T115" fmla="*/ 47 h 2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36" h="2814">
                <a:moveTo>
                  <a:pt x="1638" y="1838"/>
                </a:moveTo>
                <a:lnTo>
                  <a:pt x="2730" y="1838"/>
                </a:lnTo>
                <a:lnTo>
                  <a:pt x="2749" y="1841"/>
                </a:lnTo>
                <a:lnTo>
                  <a:pt x="2766" y="1848"/>
                </a:lnTo>
                <a:lnTo>
                  <a:pt x="2781" y="1859"/>
                </a:lnTo>
                <a:lnTo>
                  <a:pt x="2793" y="1873"/>
                </a:lnTo>
                <a:lnTo>
                  <a:pt x="2800" y="1891"/>
                </a:lnTo>
                <a:lnTo>
                  <a:pt x="2803" y="1911"/>
                </a:lnTo>
                <a:lnTo>
                  <a:pt x="2800" y="1930"/>
                </a:lnTo>
                <a:lnTo>
                  <a:pt x="2793" y="1947"/>
                </a:lnTo>
                <a:lnTo>
                  <a:pt x="2781" y="1961"/>
                </a:lnTo>
                <a:lnTo>
                  <a:pt x="2767" y="1972"/>
                </a:lnTo>
                <a:lnTo>
                  <a:pt x="2750" y="1979"/>
                </a:lnTo>
                <a:lnTo>
                  <a:pt x="2730" y="1983"/>
                </a:lnTo>
                <a:lnTo>
                  <a:pt x="1638" y="1983"/>
                </a:lnTo>
                <a:lnTo>
                  <a:pt x="1619" y="1979"/>
                </a:lnTo>
                <a:lnTo>
                  <a:pt x="1602" y="1972"/>
                </a:lnTo>
                <a:lnTo>
                  <a:pt x="1588" y="1961"/>
                </a:lnTo>
                <a:lnTo>
                  <a:pt x="1575" y="1947"/>
                </a:lnTo>
                <a:lnTo>
                  <a:pt x="1568" y="1930"/>
                </a:lnTo>
                <a:lnTo>
                  <a:pt x="1566" y="1911"/>
                </a:lnTo>
                <a:lnTo>
                  <a:pt x="1568" y="1891"/>
                </a:lnTo>
                <a:lnTo>
                  <a:pt x="1575" y="1873"/>
                </a:lnTo>
                <a:lnTo>
                  <a:pt x="1588" y="1859"/>
                </a:lnTo>
                <a:lnTo>
                  <a:pt x="1602" y="1848"/>
                </a:lnTo>
                <a:lnTo>
                  <a:pt x="1619" y="1841"/>
                </a:lnTo>
                <a:lnTo>
                  <a:pt x="1638" y="1838"/>
                </a:lnTo>
                <a:close/>
                <a:moveTo>
                  <a:pt x="2308" y="1040"/>
                </a:moveTo>
                <a:lnTo>
                  <a:pt x="2308" y="1329"/>
                </a:lnTo>
                <a:lnTo>
                  <a:pt x="2307" y="1364"/>
                </a:lnTo>
                <a:lnTo>
                  <a:pt x="2302" y="1396"/>
                </a:lnTo>
                <a:lnTo>
                  <a:pt x="2293" y="1425"/>
                </a:lnTo>
                <a:lnTo>
                  <a:pt x="2734" y="1425"/>
                </a:lnTo>
                <a:lnTo>
                  <a:pt x="2753" y="1427"/>
                </a:lnTo>
                <a:lnTo>
                  <a:pt x="2770" y="1434"/>
                </a:lnTo>
                <a:lnTo>
                  <a:pt x="2786" y="1446"/>
                </a:lnTo>
                <a:lnTo>
                  <a:pt x="2797" y="1461"/>
                </a:lnTo>
                <a:lnTo>
                  <a:pt x="2804" y="1478"/>
                </a:lnTo>
                <a:lnTo>
                  <a:pt x="2806" y="1497"/>
                </a:lnTo>
                <a:lnTo>
                  <a:pt x="2804" y="1516"/>
                </a:lnTo>
                <a:lnTo>
                  <a:pt x="2797" y="1533"/>
                </a:lnTo>
                <a:lnTo>
                  <a:pt x="2786" y="1549"/>
                </a:lnTo>
                <a:lnTo>
                  <a:pt x="2770" y="1560"/>
                </a:lnTo>
                <a:lnTo>
                  <a:pt x="2753" y="1567"/>
                </a:lnTo>
                <a:lnTo>
                  <a:pt x="2734" y="1569"/>
                </a:lnTo>
                <a:lnTo>
                  <a:pt x="2172" y="1569"/>
                </a:lnTo>
                <a:lnTo>
                  <a:pt x="2138" y="1588"/>
                </a:lnTo>
                <a:lnTo>
                  <a:pt x="2101" y="1602"/>
                </a:lnTo>
                <a:lnTo>
                  <a:pt x="2061" y="1610"/>
                </a:lnTo>
                <a:lnTo>
                  <a:pt x="2020" y="1613"/>
                </a:lnTo>
                <a:lnTo>
                  <a:pt x="1181" y="1613"/>
                </a:lnTo>
                <a:lnTo>
                  <a:pt x="1181" y="2215"/>
                </a:lnTo>
                <a:lnTo>
                  <a:pt x="1184" y="2243"/>
                </a:lnTo>
                <a:lnTo>
                  <a:pt x="1191" y="2269"/>
                </a:lnTo>
                <a:lnTo>
                  <a:pt x="1204" y="2292"/>
                </a:lnTo>
                <a:lnTo>
                  <a:pt x="1220" y="2312"/>
                </a:lnTo>
                <a:lnTo>
                  <a:pt x="1240" y="2328"/>
                </a:lnTo>
                <a:lnTo>
                  <a:pt x="1264" y="2342"/>
                </a:lnTo>
                <a:lnTo>
                  <a:pt x="1289" y="2349"/>
                </a:lnTo>
                <a:lnTo>
                  <a:pt x="1317" y="2352"/>
                </a:lnTo>
                <a:lnTo>
                  <a:pt x="2369" y="2352"/>
                </a:lnTo>
                <a:lnTo>
                  <a:pt x="2384" y="2353"/>
                </a:lnTo>
                <a:lnTo>
                  <a:pt x="2397" y="2356"/>
                </a:lnTo>
                <a:lnTo>
                  <a:pt x="2410" y="2362"/>
                </a:lnTo>
                <a:lnTo>
                  <a:pt x="2420" y="2369"/>
                </a:lnTo>
                <a:lnTo>
                  <a:pt x="2429" y="2380"/>
                </a:lnTo>
                <a:lnTo>
                  <a:pt x="2605" y="2613"/>
                </a:lnTo>
                <a:lnTo>
                  <a:pt x="2783" y="2380"/>
                </a:lnTo>
                <a:lnTo>
                  <a:pt x="2796" y="2369"/>
                </a:lnTo>
                <a:lnTo>
                  <a:pt x="2810" y="2360"/>
                </a:lnTo>
                <a:lnTo>
                  <a:pt x="2825" y="2354"/>
                </a:lnTo>
                <a:lnTo>
                  <a:pt x="2842" y="2352"/>
                </a:lnTo>
                <a:lnTo>
                  <a:pt x="3052" y="2352"/>
                </a:lnTo>
                <a:lnTo>
                  <a:pt x="3079" y="2349"/>
                </a:lnTo>
                <a:lnTo>
                  <a:pt x="3105" y="2342"/>
                </a:lnTo>
                <a:lnTo>
                  <a:pt x="3129" y="2328"/>
                </a:lnTo>
                <a:lnTo>
                  <a:pt x="3149" y="2312"/>
                </a:lnTo>
                <a:lnTo>
                  <a:pt x="3165" y="2292"/>
                </a:lnTo>
                <a:lnTo>
                  <a:pt x="3177" y="2269"/>
                </a:lnTo>
                <a:lnTo>
                  <a:pt x="3185" y="2243"/>
                </a:lnTo>
                <a:lnTo>
                  <a:pt x="3188" y="2215"/>
                </a:lnTo>
                <a:lnTo>
                  <a:pt x="3187" y="2215"/>
                </a:lnTo>
                <a:lnTo>
                  <a:pt x="3187" y="1176"/>
                </a:lnTo>
                <a:lnTo>
                  <a:pt x="3185" y="1148"/>
                </a:lnTo>
                <a:lnTo>
                  <a:pt x="3177" y="1123"/>
                </a:lnTo>
                <a:lnTo>
                  <a:pt x="3165" y="1100"/>
                </a:lnTo>
                <a:lnTo>
                  <a:pt x="3148" y="1079"/>
                </a:lnTo>
                <a:lnTo>
                  <a:pt x="3128" y="1063"/>
                </a:lnTo>
                <a:lnTo>
                  <a:pt x="3104" y="1050"/>
                </a:lnTo>
                <a:lnTo>
                  <a:pt x="3079" y="1043"/>
                </a:lnTo>
                <a:lnTo>
                  <a:pt x="3052" y="1040"/>
                </a:lnTo>
                <a:lnTo>
                  <a:pt x="2308" y="1040"/>
                </a:lnTo>
                <a:close/>
                <a:moveTo>
                  <a:pt x="602" y="951"/>
                </a:moveTo>
                <a:lnTo>
                  <a:pt x="1691" y="951"/>
                </a:lnTo>
                <a:lnTo>
                  <a:pt x="1710" y="954"/>
                </a:lnTo>
                <a:lnTo>
                  <a:pt x="1727" y="961"/>
                </a:lnTo>
                <a:lnTo>
                  <a:pt x="1741" y="972"/>
                </a:lnTo>
                <a:lnTo>
                  <a:pt x="1752" y="987"/>
                </a:lnTo>
                <a:lnTo>
                  <a:pt x="1760" y="1004"/>
                </a:lnTo>
                <a:lnTo>
                  <a:pt x="1763" y="1024"/>
                </a:lnTo>
                <a:lnTo>
                  <a:pt x="1762" y="1043"/>
                </a:lnTo>
                <a:lnTo>
                  <a:pt x="1754" y="1060"/>
                </a:lnTo>
                <a:lnTo>
                  <a:pt x="1743" y="1074"/>
                </a:lnTo>
                <a:lnTo>
                  <a:pt x="1728" y="1085"/>
                </a:lnTo>
                <a:lnTo>
                  <a:pt x="1710" y="1092"/>
                </a:lnTo>
                <a:lnTo>
                  <a:pt x="1691" y="1095"/>
                </a:lnTo>
                <a:lnTo>
                  <a:pt x="602" y="1095"/>
                </a:lnTo>
                <a:lnTo>
                  <a:pt x="583" y="1092"/>
                </a:lnTo>
                <a:lnTo>
                  <a:pt x="566" y="1085"/>
                </a:lnTo>
                <a:lnTo>
                  <a:pt x="551" y="1074"/>
                </a:lnTo>
                <a:lnTo>
                  <a:pt x="540" y="1060"/>
                </a:lnTo>
                <a:lnTo>
                  <a:pt x="532" y="1043"/>
                </a:lnTo>
                <a:lnTo>
                  <a:pt x="530" y="1024"/>
                </a:lnTo>
                <a:lnTo>
                  <a:pt x="532" y="1004"/>
                </a:lnTo>
                <a:lnTo>
                  <a:pt x="540" y="987"/>
                </a:lnTo>
                <a:lnTo>
                  <a:pt x="551" y="972"/>
                </a:lnTo>
                <a:lnTo>
                  <a:pt x="566" y="961"/>
                </a:lnTo>
                <a:lnTo>
                  <a:pt x="583" y="954"/>
                </a:lnTo>
                <a:lnTo>
                  <a:pt x="602" y="951"/>
                </a:lnTo>
                <a:close/>
                <a:moveTo>
                  <a:pt x="602" y="534"/>
                </a:moveTo>
                <a:lnTo>
                  <a:pt x="1257" y="534"/>
                </a:lnTo>
                <a:lnTo>
                  <a:pt x="1276" y="536"/>
                </a:lnTo>
                <a:lnTo>
                  <a:pt x="1293" y="543"/>
                </a:lnTo>
                <a:lnTo>
                  <a:pt x="1307" y="555"/>
                </a:lnTo>
                <a:lnTo>
                  <a:pt x="1318" y="570"/>
                </a:lnTo>
                <a:lnTo>
                  <a:pt x="1326" y="587"/>
                </a:lnTo>
                <a:lnTo>
                  <a:pt x="1329" y="606"/>
                </a:lnTo>
                <a:lnTo>
                  <a:pt x="1326" y="625"/>
                </a:lnTo>
                <a:lnTo>
                  <a:pt x="1318" y="642"/>
                </a:lnTo>
                <a:lnTo>
                  <a:pt x="1307" y="658"/>
                </a:lnTo>
                <a:lnTo>
                  <a:pt x="1293" y="669"/>
                </a:lnTo>
                <a:lnTo>
                  <a:pt x="1276" y="676"/>
                </a:lnTo>
                <a:lnTo>
                  <a:pt x="1257" y="678"/>
                </a:lnTo>
                <a:lnTo>
                  <a:pt x="602" y="678"/>
                </a:lnTo>
                <a:lnTo>
                  <a:pt x="583" y="676"/>
                </a:lnTo>
                <a:lnTo>
                  <a:pt x="566" y="669"/>
                </a:lnTo>
                <a:lnTo>
                  <a:pt x="551" y="658"/>
                </a:lnTo>
                <a:lnTo>
                  <a:pt x="540" y="642"/>
                </a:lnTo>
                <a:lnTo>
                  <a:pt x="532" y="625"/>
                </a:lnTo>
                <a:lnTo>
                  <a:pt x="530" y="606"/>
                </a:lnTo>
                <a:lnTo>
                  <a:pt x="532" y="587"/>
                </a:lnTo>
                <a:lnTo>
                  <a:pt x="540" y="570"/>
                </a:lnTo>
                <a:lnTo>
                  <a:pt x="551" y="555"/>
                </a:lnTo>
                <a:lnTo>
                  <a:pt x="566" y="543"/>
                </a:lnTo>
                <a:lnTo>
                  <a:pt x="583" y="536"/>
                </a:lnTo>
                <a:lnTo>
                  <a:pt x="602" y="534"/>
                </a:lnTo>
                <a:close/>
                <a:moveTo>
                  <a:pt x="277" y="149"/>
                </a:moveTo>
                <a:lnTo>
                  <a:pt x="250" y="152"/>
                </a:lnTo>
                <a:lnTo>
                  <a:pt x="224" y="159"/>
                </a:lnTo>
                <a:lnTo>
                  <a:pt x="200" y="172"/>
                </a:lnTo>
                <a:lnTo>
                  <a:pt x="180" y="188"/>
                </a:lnTo>
                <a:lnTo>
                  <a:pt x="164" y="208"/>
                </a:lnTo>
                <a:lnTo>
                  <a:pt x="152" y="232"/>
                </a:lnTo>
                <a:lnTo>
                  <a:pt x="144" y="257"/>
                </a:lnTo>
                <a:lnTo>
                  <a:pt x="141" y="285"/>
                </a:lnTo>
                <a:lnTo>
                  <a:pt x="141" y="1328"/>
                </a:lnTo>
                <a:lnTo>
                  <a:pt x="144" y="1356"/>
                </a:lnTo>
                <a:lnTo>
                  <a:pt x="152" y="1382"/>
                </a:lnTo>
                <a:lnTo>
                  <a:pt x="164" y="1405"/>
                </a:lnTo>
                <a:lnTo>
                  <a:pt x="180" y="1425"/>
                </a:lnTo>
                <a:lnTo>
                  <a:pt x="200" y="1441"/>
                </a:lnTo>
                <a:lnTo>
                  <a:pt x="224" y="1455"/>
                </a:lnTo>
                <a:lnTo>
                  <a:pt x="250" y="1462"/>
                </a:lnTo>
                <a:lnTo>
                  <a:pt x="277" y="1465"/>
                </a:lnTo>
                <a:lnTo>
                  <a:pt x="487" y="1465"/>
                </a:lnTo>
                <a:lnTo>
                  <a:pt x="501" y="1466"/>
                </a:lnTo>
                <a:lnTo>
                  <a:pt x="514" y="1469"/>
                </a:lnTo>
                <a:lnTo>
                  <a:pt x="527" y="1475"/>
                </a:lnTo>
                <a:lnTo>
                  <a:pt x="538" y="1483"/>
                </a:lnTo>
                <a:lnTo>
                  <a:pt x="546" y="1493"/>
                </a:lnTo>
                <a:lnTo>
                  <a:pt x="723" y="1726"/>
                </a:lnTo>
                <a:lnTo>
                  <a:pt x="900" y="1493"/>
                </a:lnTo>
                <a:lnTo>
                  <a:pt x="913" y="1482"/>
                </a:lnTo>
                <a:lnTo>
                  <a:pt x="927" y="1473"/>
                </a:lnTo>
                <a:lnTo>
                  <a:pt x="942" y="1467"/>
                </a:lnTo>
                <a:lnTo>
                  <a:pt x="960" y="1465"/>
                </a:lnTo>
                <a:lnTo>
                  <a:pt x="2011" y="1465"/>
                </a:lnTo>
                <a:lnTo>
                  <a:pt x="2040" y="1462"/>
                </a:lnTo>
                <a:lnTo>
                  <a:pt x="2065" y="1455"/>
                </a:lnTo>
                <a:lnTo>
                  <a:pt x="2088" y="1441"/>
                </a:lnTo>
                <a:lnTo>
                  <a:pt x="2109" y="1425"/>
                </a:lnTo>
                <a:lnTo>
                  <a:pt x="2125" y="1405"/>
                </a:lnTo>
                <a:lnTo>
                  <a:pt x="2138" y="1382"/>
                </a:lnTo>
                <a:lnTo>
                  <a:pt x="2145" y="1356"/>
                </a:lnTo>
                <a:lnTo>
                  <a:pt x="2148" y="1328"/>
                </a:lnTo>
                <a:lnTo>
                  <a:pt x="2148" y="285"/>
                </a:lnTo>
                <a:lnTo>
                  <a:pt x="2145" y="257"/>
                </a:lnTo>
                <a:lnTo>
                  <a:pt x="2138" y="232"/>
                </a:lnTo>
                <a:lnTo>
                  <a:pt x="2125" y="208"/>
                </a:lnTo>
                <a:lnTo>
                  <a:pt x="2109" y="188"/>
                </a:lnTo>
                <a:lnTo>
                  <a:pt x="2088" y="172"/>
                </a:lnTo>
                <a:lnTo>
                  <a:pt x="2065" y="159"/>
                </a:lnTo>
                <a:lnTo>
                  <a:pt x="2040" y="152"/>
                </a:lnTo>
                <a:lnTo>
                  <a:pt x="2011" y="149"/>
                </a:lnTo>
                <a:lnTo>
                  <a:pt x="277" y="149"/>
                </a:lnTo>
                <a:close/>
                <a:moveTo>
                  <a:pt x="285" y="0"/>
                </a:moveTo>
                <a:lnTo>
                  <a:pt x="2020" y="0"/>
                </a:lnTo>
                <a:lnTo>
                  <a:pt x="2061" y="3"/>
                </a:lnTo>
                <a:lnTo>
                  <a:pt x="2102" y="12"/>
                </a:lnTo>
                <a:lnTo>
                  <a:pt x="2139" y="26"/>
                </a:lnTo>
                <a:lnTo>
                  <a:pt x="2174" y="47"/>
                </a:lnTo>
                <a:lnTo>
                  <a:pt x="2207" y="70"/>
                </a:lnTo>
                <a:lnTo>
                  <a:pt x="2234" y="98"/>
                </a:lnTo>
                <a:lnTo>
                  <a:pt x="2258" y="131"/>
                </a:lnTo>
                <a:lnTo>
                  <a:pt x="2278" y="165"/>
                </a:lnTo>
                <a:lnTo>
                  <a:pt x="2293" y="203"/>
                </a:lnTo>
                <a:lnTo>
                  <a:pt x="2302" y="243"/>
                </a:lnTo>
                <a:lnTo>
                  <a:pt x="2305" y="285"/>
                </a:lnTo>
                <a:lnTo>
                  <a:pt x="2305" y="887"/>
                </a:lnTo>
                <a:lnTo>
                  <a:pt x="3048" y="887"/>
                </a:lnTo>
                <a:lnTo>
                  <a:pt x="3090" y="890"/>
                </a:lnTo>
                <a:lnTo>
                  <a:pt x="3132" y="899"/>
                </a:lnTo>
                <a:lnTo>
                  <a:pt x="3170" y="913"/>
                </a:lnTo>
                <a:lnTo>
                  <a:pt x="3205" y="933"/>
                </a:lnTo>
                <a:lnTo>
                  <a:pt x="3238" y="957"/>
                </a:lnTo>
                <a:lnTo>
                  <a:pt x="3266" y="985"/>
                </a:lnTo>
                <a:lnTo>
                  <a:pt x="3289" y="1017"/>
                </a:lnTo>
                <a:lnTo>
                  <a:pt x="3310" y="1052"/>
                </a:lnTo>
                <a:lnTo>
                  <a:pt x="3324" y="1089"/>
                </a:lnTo>
                <a:lnTo>
                  <a:pt x="3333" y="1130"/>
                </a:lnTo>
                <a:lnTo>
                  <a:pt x="3336" y="1172"/>
                </a:lnTo>
                <a:lnTo>
                  <a:pt x="3336" y="2215"/>
                </a:lnTo>
                <a:lnTo>
                  <a:pt x="3333" y="2258"/>
                </a:lnTo>
                <a:lnTo>
                  <a:pt x="3324" y="2297"/>
                </a:lnTo>
                <a:lnTo>
                  <a:pt x="3310" y="2336"/>
                </a:lnTo>
                <a:lnTo>
                  <a:pt x="3289" y="2370"/>
                </a:lnTo>
                <a:lnTo>
                  <a:pt x="3265" y="2402"/>
                </a:lnTo>
                <a:lnTo>
                  <a:pt x="3238" y="2431"/>
                </a:lnTo>
                <a:lnTo>
                  <a:pt x="3205" y="2454"/>
                </a:lnTo>
                <a:lnTo>
                  <a:pt x="3171" y="2474"/>
                </a:lnTo>
                <a:lnTo>
                  <a:pt x="3133" y="2488"/>
                </a:lnTo>
                <a:lnTo>
                  <a:pt x="3093" y="2497"/>
                </a:lnTo>
                <a:lnTo>
                  <a:pt x="3051" y="2500"/>
                </a:lnTo>
                <a:lnTo>
                  <a:pt x="2882" y="2500"/>
                </a:lnTo>
                <a:lnTo>
                  <a:pt x="2669" y="2786"/>
                </a:lnTo>
                <a:lnTo>
                  <a:pt x="2657" y="2797"/>
                </a:lnTo>
                <a:lnTo>
                  <a:pt x="2642" y="2806"/>
                </a:lnTo>
                <a:lnTo>
                  <a:pt x="2627" y="2812"/>
                </a:lnTo>
                <a:lnTo>
                  <a:pt x="2609" y="2814"/>
                </a:lnTo>
                <a:lnTo>
                  <a:pt x="2594" y="2813"/>
                </a:lnTo>
                <a:lnTo>
                  <a:pt x="2581" y="2810"/>
                </a:lnTo>
                <a:lnTo>
                  <a:pt x="2568" y="2804"/>
                </a:lnTo>
                <a:lnTo>
                  <a:pt x="2558" y="2796"/>
                </a:lnTo>
                <a:lnTo>
                  <a:pt x="2549" y="2786"/>
                </a:lnTo>
                <a:lnTo>
                  <a:pt x="2336" y="2500"/>
                </a:lnTo>
                <a:lnTo>
                  <a:pt x="1316" y="2500"/>
                </a:lnTo>
                <a:lnTo>
                  <a:pt x="1275" y="2497"/>
                </a:lnTo>
                <a:lnTo>
                  <a:pt x="1234" y="2488"/>
                </a:lnTo>
                <a:lnTo>
                  <a:pt x="1197" y="2474"/>
                </a:lnTo>
                <a:lnTo>
                  <a:pt x="1162" y="2454"/>
                </a:lnTo>
                <a:lnTo>
                  <a:pt x="1130" y="2431"/>
                </a:lnTo>
                <a:lnTo>
                  <a:pt x="1102" y="2402"/>
                </a:lnTo>
                <a:lnTo>
                  <a:pt x="1078" y="2370"/>
                </a:lnTo>
                <a:lnTo>
                  <a:pt x="1058" y="2336"/>
                </a:lnTo>
                <a:lnTo>
                  <a:pt x="1043" y="2297"/>
                </a:lnTo>
                <a:lnTo>
                  <a:pt x="1035" y="2258"/>
                </a:lnTo>
                <a:lnTo>
                  <a:pt x="1031" y="2215"/>
                </a:lnTo>
                <a:lnTo>
                  <a:pt x="1031" y="1613"/>
                </a:lnTo>
                <a:lnTo>
                  <a:pt x="1000" y="1613"/>
                </a:lnTo>
                <a:lnTo>
                  <a:pt x="787" y="1899"/>
                </a:lnTo>
                <a:lnTo>
                  <a:pt x="774" y="1910"/>
                </a:lnTo>
                <a:lnTo>
                  <a:pt x="760" y="1919"/>
                </a:lnTo>
                <a:lnTo>
                  <a:pt x="744" y="1925"/>
                </a:lnTo>
                <a:lnTo>
                  <a:pt x="726" y="1927"/>
                </a:lnTo>
                <a:lnTo>
                  <a:pt x="712" y="1926"/>
                </a:lnTo>
                <a:lnTo>
                  <a:pt x="698" y="1923"/>
                </a:lnTo>
                <a:lnTo>
                  <a:pt x="686" y="1917"/>
                </a:lnTo>
                <a:lnTo>
                  <a:pt x="675" y="1909"/>
                </a:lnTo>
                <a:lnTo>
                  <a:pt x="667" y="1899"/>
                </a:lnTo>
                <a:lnTo>
                  <a:pt x="454" y="1613"/>
                </a:lnTo>
                <a:lnTo>
                  <a:pt x="285" y="1613"/>
                </a:lnTo>
                <a:lnTo>
                  <a:pt x="243" y="1610"/>
                </a:lnTo>
                <a:lnTo>
                  <a:pt x="203" y="1601"/>
                </a:lnTo>
                <a:lnTo>
                  <a:pt x="165" y="1587"/>
                </a:lnTo>
                <a:lnTo>
                  <a:pt x="131" y="1567"/>
                </a:lnTo>
                <a:lnTo>
                  <a:pt x="98" y="1544"/>
                </a:lnTo>
                <a:lnTo>
                  <a:pt x="70" y="1515"/>
                </a:lnTo>
                <a:lnTo>
                  <a:pt x="47" y="1483"/>
                </a:lnTo>
                <a:lnTo>
                  <a:pt x="26" y="1448"/>
                </a:lnTo>
                <a:lnTo>
                  <a:pt x="12" y="1410"/>
                </a:lnTo>
                <a:lnTo>
                  <a:pt x="3" y="1371"/>
                </a:lnTo>
                <a:lnTo>
                  <a:pt x="0" y="1328"/>
                </a:lnTo>
                <a:lnTo>
                  <a:pt x="0" y="285"/>
                </a:lnTo>
                <a:lnTo>
                  <a:pt x="3" y="243"/>
                </a:lnTo>
                <a:lnTo>
                  <a:pt x="12" y="203"/>
                </a:lnTo>
                <a:lnTo>
                  <a:pt x="26" y="165"/>
                </a:lnTo>
                <a:lnTo>
                  <a:pt x="47" y="131"/>
                </a:lnTo>
                <a:lnTo>
                  <a:pt x="70" y="98"/>
                </a:lnTo>
                <a:lnTo>
                  <a:pt x="98" y="70"/>
                </a:lnTo>
                <a:lnTo>
                  <a:pt x="131" y="47"/>
                </a:lnTo>
                <a:lnTo>
                  <a:pt x="165" y="26"/>
                </a:lnTo>
                <a:lnTo>
                  <a:pt x="203" y="12"/>
                </a:lnTo>
                <a:lnTo>
                  <a:pt x="243" y="3"/>
                </a:lnTo>
                <a:lnTo>
                  <a:pt x="2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7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 animBg="1"/>
      <p:bldP spid="7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Revitalisering HSVn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Toelichting Albertje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3" y="1447799"/>
            <a:ext cx="5987729" cy="4459087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In de regio bijeenkomsten van 2022 is de besteding van de gelden voor de nieuwe  bestemmingsreserve voor het revitaliseren van de </a:t>
            </a:r>
            <a:r>
              <a:rPr lang="nl-NL" dirty="0" err="1">
                <a:solidFill>
                  <a:schemeClr val="accent1"/>
                </a:solidFill>
              </a:rPr>
              <a:t>HSV’en</a:t>
            </a:r>
            <a:r>
              <a:rPr lang="nl-NL" dirty="0">
                <a:solidFill>
                  <a:schemeClr val="accent1"/>
                </a:solidFill>
              </a:rPr>
              <a:t> besproken met als doel:</a:t>
            </a:r>
          </a:p>
          <a:p>
            <a:endParaRPr lang="nl-NL" b="1" dirty="0">
              <a:solidFill>
                <a:schemeClr val="accent1"/>
              </a:solidFill>
            </a:endParaRPr>
          </a:p>
          <a:p>
            <a:pPr algn="ctr"/>
            <a:r>
              <a:rPr lang="nl-NL" dirty="0">
                <a:solidFill>
                  <a:schemeClr val="accent1"/>
                </a:solidFill>
              </a:rPr>
              <a:t>“</a:t>
            </a:r>
            <a:r>
              <a:rPr lang="nl-NL" b="1" i="1" dirty="0">
                <a:solidFill>
                  <a:schemeClr val="accent1"/>
                </a:solidFill>
              </a:rPr>
              <a:t>de verenigingen te stimuleren nieuwe activiteiten te ontplooien en het uitvoeren van revitaliseringsactiviteiten door Sportvisserij Fryslân”. </a:t>
            </a:r>
          </a:p>
          <a:p>
            <a:r>
              <a:rPr lang="nl-NL" b="1" dirty="0">
                <a:solidFill>
                  <a:schemeClr val="accent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Bedrag beschikbaar  € 180.000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HSV betaald 50% en SVF betaald 50%  voor een project. </a:t>
            </a:r>
            <a:br>
              <a:rPr lang="nl-NL" dirty="0">
                <a:solidFill>
                  <a:schemeClr val="accent1"/>
                </a:solidFill>
              </a:rPr>
            </a:br>
            <a:endParaRPr lang="nl-NL" sz="1400" dirty="0">
              <a:solidFill>
                <a:schemeClr val="accent1"/>
              </a:solidFill>
            </a:endParaRP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80991F9-83D6-A74D-84A9-5223919DD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</p:spTree>
    <p:extLst>
      <p:ext uri="{BB962C8B-B14F-4D97-AF65-F5344CB8AC3E}">
        <p14:creationId xmlns:p14="http://schemas.microsoft.com/office/powerpoint/2010/main" val="2085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Revitalisering HSVn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Toelichting Albertje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3" y="1447799"/>
            <a:ext cx="6203289" cy="4459087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Promotie bus </a:t>
            </a:r>
            <a:endParaRPr lang="nl-NL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Unaniem positief regio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Concreet voorstel besproken AB vergadering</a:t>
            </a:r>
          </a:p>
          <a:p>
            <a:r>
              <a:rPr lang="nl-NL" dirty="0">
                <a:solidFill>
                  <a:schemeClr val="accent1"/>
                </a:solidFill>
              </a:rPr>
              <a:t> </a:t>
            </a:r>
          </a:p>
          <a:p>
            <a:r>
              <a:rPr lang="nl-NL" b="1" u="sng" dirty="0">
                <a:solidFill>
                  <a:schemeClr val="accent1"/>
                </a:solidFill>
              </a:rPr>
              <a:t>Inhoud Promotie Bus: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2  Partytenten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4  Biertafels en 8 banken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Oplaadbare accu aggregaat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Geluidsinstallatie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Hengels e.a. benodigdheden	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EHBO, defibrillator</a:t>
            </a:r>
          </a:p>
          <a:p>
            <a:r>
              <a:rPr lang="nl-NL" dirty="0">
                <a:solidFill>
                  <a:schemeClr val="accent1"/>
                </a:solidFill>
              </a:rPr>
              <a:t>-	</a:t>
            </a:r>
          </a:p>
          <a:p>
            <a:pPr lv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80991F9-83D6-A74D-84A9-5223919DD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</p:spTree>
    <p:extLst>
      <p:ext uri="{BB962C8B-B14F-4D97-AF65-F5344CB8AC3E}">
        <p14:creationId xmlns:p14="http://schemas.microsoft.com/office/powerpoint/2010/main" val="27568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C3D6A76-65E8-A170-6551-71A29195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6" name="Bus video kl.mp4">
            <a:hlinkClick r:id="" action="ppaction://media"/>
            <a:extLst>
              <a:ext uri="{FF2B5EF4-FFF2-40B4-BE49-F238E27FC236}">
                <a16:creationId xmlns:a16="http://schemas.microsoft.com/office/drawing/2014/main" id="{9FACF432-B584-18B4-38AD-2BA11259B503}"/>
              </a:ext>
            </a:extLst>
          </p:cNvPr>
          <p:cNvPicPr>
            <a:picLocks noGrp="1" noChangeAspect="1"/>
          </p:cNvPicPr>
          <p:nvPr>
            <p:ph type="media" sz="quarter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857250"/>
            <a:ext cx="8897938" cy="5037138"/>
          </a:xfrm>
        </p:spPr>
      </p:pic>
    </p:spTree>
    <p:extLst>
      <p:ext uri="{BB962C8B-B14F-4D97-AF65-F5344CB8AC3E}">
        <p14:creationId xmlns:p14="http://schemas.microsoft.com/office/powerpoint/2010/main" val="27189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Revitalisering HSVn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Toelichting Albertje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3" y="1447799"/>
            <a:ext cx="6203289" cy="4459087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Voor wie?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Hengelsportverenigingen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Jeugdraad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Wedstrijden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/>
              </a:solidFill>
            </a:endParaRPr>
          </a:p>
          <a:p>
            <a:r>
              <a:rPr lang="nl-NL" b="1" dirty="0">
                <a:solidFill>
                  <a:schemeClr val="accent1"/>
                </a:solidFill>
              </a:rPr>
              <a:t>Afspraken voor gebruik</a:t>
            </a:r>
          </a:p>
          <a:p>
            <a:r>
              <a:rPr lang="nl-NL" b="1" dirty="0">
                <a:solidFill>
                  <a:schemeClr val="accent1"/>
                </a:solidFill>
              </a:rPr>
              <a:t>	</a:t>
            </a:r>
            <a:r>
              <a:rPr lang="nl-NL" dirty="0">
                <a:solidFill>
                  <a:schemeClr val="accent1"/>
                </a:solidFill>
              </a:rPr>
              <a:t>-  Leenovereenkomst met HSV</a:t>
            </a:r>
          </a:p>
          <a:p>
            <a:r>
              <a:rPr lang="nl-NL" dirty="0">
                <a:solidFill>
                  <a:schemeClr val="accent1"/>
                </a:solidFill>
              </a:rPr>
              <a:t>	-  Volle tank mee, volle tank retour</a:t>
            </a:r>
          </a:p>
          <a:p>
            <a:r>
              <a:rPr lang="nl-NL" dirty="0">
                <a:solidFill>
                  <a:schemeClr val="accent1"/>
                </a:solidFill>
              </a:rPr>
              <a:t>	-  Bij schade eigen risico gebruiker</a:t>
            </a:r>
          </a:p>
          <a:p>
            <a:r>
              <a:rPr lang="nl-NL" dirty="0">
                <a:solidFill>
                  <a:schemeClr val="accent1"/>
                </a:solidFill>
              </a:rPr>
              <a:t> 	-  Agenda t.z.t. website, eerst nog via Albertje</a:t>
            </a:r>
          </a:p>
          <a:p>
            <a:r>
              <a:rPr lang="nl-NL" dirty="0">
                <a:solidFill>
                  <a:schemeClr val="accent1"/>
                </a:solidFill>
              </a:rPr>
              <a:t> </a:t>
            </a:r>
          </a:p>
          <a:p>
            <a:endParaRPr lang="nl-NL" b="1" u="sng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pPr lv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80991F9-83D6-A74D-84A9-5223919DD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</p:spTree>
    <p:extLst>
      <p:ext uri="{BB962C8B-B14F-4D97-AF65-F5344CB8AC3E}">
        <p14:creationId xmlns:p14="http://schemas.microsoft.com/office/powerpoint/2010/main" val="35665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Revitalisering HSVn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3" y="1447799"/>
            <a:ext cx="5987729" cy="4878860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Restant bedrag na aanschaf bus</a:t>
            </a:r>
          </a:p>
          <a:p>
            <a:r>
              <a:rPr lang="nl-NL" dirty="0">
                <a:solidFill>
                  <a:schemeClr val="accent1"/>
                </a:solidFill>
              </a:rPr>
              <a:t>HSV kan subsidie aanvragen voor kosten activiteiten met als doelstelling:</a:t>
            </a:r>
          </a:p>
          <a:p>
            <a:br>
              <a:rPr lang="nl-NL" dirty="0">
                <a:solidFill>
                  <a:schemeClr val="accent1"/>
                </a:solidFill>
              </a:rPr>
            </a:br>
            <a:r>
              <a:rPr lang="nl-NL" sz="1400" dirty="0">
                <a:solidFill>
                  <a:schemeClr val="accent1"/>
                </a:solidFill>
              </a:rPr>
              <a:t> -   </a:t>
            </a:r>
            <a:r>
              <a:rPr lang="nl-NL" dirty="0">
                <a:solidFill>
                  <a:schemeClr val="accent1"/>
                </a:solidFill>
              </a:rPr>
              <a:t>Veranderen beeldvorming over sportvissen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Versterken bestuur HSV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Kennis verkrijgen over het sportvissen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Zichtbaar maken van HSV voor sportvisser doet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Promoten sportvisserij, met name jeugdvisserij</a:t>
            </a:r>
          </a:p>
          <a:p>
            <a:endParaRPr lang="nl-NL">
              <a:solidFill>
                <a:schemeClr val="accent1"/>
              </a:solidFill>
            </a:endParaRPr>
          </a:p>
          <a:p>
            <a:r>
              <a:rPr lang="nl-NL">
                <a:solidFill>
                  <a:schemeClr val="accent1"/>
                </a:solidFill>
              </a:rPr>
              <a:t>Uitgesloten </a:t>
            </a:r>
            <a:r>
              <a:rPr lang="nl-NL" dirty="0">
                <a:solidFill>
                  <a:schemeClr val="accent1"/>
                </a:solidFill>
              </a:rPr>
              <a:t>zijn wedstrijden en onderhoud/aanleg voorzieningen.</a:t>
            </a:r>
          </a:p>
          <a:p>
            <a:endParaRPr lang="nl-NL" b="1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sz="1400" dirty="0">
              <a:solidFill>
                <a:schemeClr val="accent1"/>
              </a:solidFill>
            </a:endParaRPr>
          </a:p>
          <a:p>
            <a:endParaRPr lang="nl-NL" sz="1400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br>
              <a:rPr lang="nl-NL" sz="1400" dirty="0">
                <a:solidFill>
                  <a:schemeClr val="accent1"/>
                </a:solidFill>
              </a:rPr>
            </a:br>
            <a:endParaRPr lang="nl-NL" sz="1400" dirty="0">
              <a:solidFill>
                <a:schemeClr val="accent1"/>
              </a:solidFill>
            </a:endParaRP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80991F9-83D6-A74D-84A9-5223919DD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E12BCD59-19BC-094F-92B5-650BF13E86C5}"/>
              </a:ext>
            </a:extLst>
          </p:cNvPr>
          <p:cNvSpPr txBox="1">
            <a:spLocks/>
          </p:cNvSpPr>
          <p:nvPr/>
        </p:nvSpPr>
        <p:spPr>
          <a:xfrm>
            <a:off x="531340" y="1199456"/>
            <a:ext cx="6203289" cy="2845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62102B-7B65-1841-9D01-C9EA7845F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Toelichting Albertje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8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Revitalisering HSVn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3" y="1447799"/>
            <a:ext cx="5987729" cy="4878860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Procedure subsidieaanvraag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Voorafgaand aan de activiteit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Per mail: Korte omschrijving binnen welke doelstelling	     Verwachte kosten (begroting/offertes)</a:t>
            </a:r>
          </a:p>
          <a:p>
            <a:r>
              <a:rPr lang="nl-NL" dirty="0">
                <a:solidFill>
                  <a:schemeClr val="accent1"/>
                </a:solidFill>
              </a:rPr>
              <a:t>                    Gevraagd bedrag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Maximale toezegging € 5000 (Budget HSV € 10.000)</a:t>
            </a:r>
          </a:p>
          <a:p>
            <a:r>
              <a:rPr lang="nl-NL" dirty="0">
                <a:solidFill>
                  <a:schemeClr val="accent1"/>
                </a:solidFill>
              </a:rPr>
              <a:t>	     uitzonderingen i.o. met penningmeester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accent1"/>
                </a:solidFill>
              </a:rPr>
              <a:t>Na realisatie verzoek tot uitbetaling</a:t>
            </a:r>
          </a:p>
          <a:p>
            <a:endParaRPr lang="nl-NL" b="1" dirty="0">
              <a:solidFill>
                <a:schemeClr val="accent1"/>
              </a:solidFill>
            </a:endParaRPr>
          </a:p>
          <a:p>
            <a:r>
              <a:rPr lang="nl-NL" b="1" dirty="0">
                <a:solidFill>
                  <a:schemeClr val="accent1"/>
                </a:solidFill>
              </a:rPr>
              <a:t>Realisatie en verzoek uitbetaling ingediend in 2023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dirty="0">
                <a:solidFill>
                  <a:schemeClr val="accent1"/>
                </a:solidFill>
              </a:rPr>
              <a:t>Info wordt naar alle </a:t>
            </a:r>
            <a:r>
              <a:rPr lang="nl-NL" dirty="0" err="1">
                <a:solidFill>
                  <a:schemeClr val="accent1"/>
                </a:solidFill>
              </a:rPr>
              <a:t>HSV’en</a:t>
            </a:r>
            <a:r>
              <a:rPr lang="nl-NL" dirty="0">
                <a:solidFill>
                  <a:schemeClr val="accent1"/>
                </a:solidFill>
              </a:rPr>
              <a:t> gestuurd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sz="1400" dirty="0">
              <a:solidFill>
                <a:schemeClr val="accent1"/>
              </a:solidFill>
            </a:endParaRPr>
          </a:p>
          <a:p>
            <a:endParaRPr lang="nl-NL" sz="1400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br>
              <a:rPr lang="nl-NL" sz="1400" dirty="0">
                <a:solidFill>
                  <a:schemeClr val="accent1"/>
                </a:solidFill>
              </a:rPr>
            </a:br>
            <a:endParaRPr lang="nl-NL" sz="1400" dirty="0">
              <a:solidFill>
                <a:schemeClr val="accent1"/>
              </a:solidFill>
            </a:endParaRP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80991F9-83D6-A74D-84A9-5223919DDD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E12BCD59-19BC-094F-92B5-650BF13E86C5}"/>
              </a:ext>
            </a:extLst>
          </p:cNvPr>
          <p:cNvSpPr txBox="1">
            <a:spLocks/>
          </p:cNvSpPr>
          <p:nvPr/>
        </p:nvSpPr>
        <p:spPr>
          <a:xfrm>
            <a:off x="531340" y="1199456"/>
            <a:ext cx="6203289" cy="2845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62102B-7B65-1841-9D01-C9EA7845F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Toelichting Albertje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56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1340" y="531341"/>
            <a:ext cx="6707660" cy="496565"/>
          </a:xfrm>
        </p:spPr>
        <p:txBody>
          <a:bodyPr/>
          <a:lstStyle/>
          <a:p>
            <a:r>
              <a:rPr lang="nl-NL" dirty="0"/>
              <a:t>6 Organisatie Ontwikkeling Sportvisserij</a:t>
            </a:r>
          </a:p>
        </p:txBody>
      </p:sp>
      <p:sp>
        <p:nvSpPr>
          <p:cNvPr id="25" name="Tijdelijke aanduiding voor dianumm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38" y="1163239"/>
            <a:ext cx="6203289" cy="284560"/>
          </a:xfrm>
        </p:spPr>
        <p:txBody>
          <a:bodyPr/>
          <a:lstStyle/>
          <a:p>
            <a:r>
              <a:rPr lang="nl-NL" dirty="0"/>
              <a:t>Presentatie voorzitter Obe Veldman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8" name="Tijdelijke aanduiding voor afbeelding 7" descr="Afbeelding met gras, buitenshuis&#10;&#10;Automatisch gegenereerde beschrijving">
            <a:extLst>
              <a:ext uri="{FF2B5EF4-FFF2-40B4-BE49-F238E27FC236}">
                <a16:creationId xmlns:a16="http://schemas.microsoft.com/office/drawing/2014/main" id="{E7420C92-FD71-A7DD-3B1D-B1B6CAF40A0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341" y="0"/>
            <a:ext cx="6707660" cy="6858000"/>
          </a:xfrm>
        </p:spPr>
      </p:pic>
      <p:pic>
        <p:nvPicPr>
          <p:cNvPr id="3" name="Afbeelding 2" descr="Afbeelding met buitenshuis, gras, hemel, persoon&#10;&#10;Automatisch gegenereerde beschrijving">
            <a:extLst>
              <a:ext uri="{FF2B5EF4-FFF2-40B4-BE49-F238E27FC236}">
                <a16:creationId xmlns:a16="http://schemas.microsoft.com/office/drawing/2014/main" id="{8736EB85-99C1-F239-B2C4-5DCCBDB463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38" y="1703978"/>
            <a:ext cx="4549435" cy="3875314"/>
          </a:xfrm>
          <a:prstGeom prst="rect">
            <a:avLst/>
          </a:prstGeom>
          <a:effectLst>
            <a:outerShdw blurRad="50800" dist="38100" dir="4140000" sx="101901" sy="101901" algn="tl" rotWithShape="0">
              <a:schemeClr val="accent3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3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4294967295"/>
          </p:nvPr>
        </p:nvSpPr>
        <p:spPr>
          <a:xfrm>
            <a:off x="522783" y="5777461"/>
            <a:ext cx="1162800" cy="712800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 Rondvraag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ADB28A73-2A3C-BE42-B900-A5E649A1ED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6" b="-1"/>
          <a:stretch/>
        </p:blipFill>
        <p:spPr>
          <a:xfrm>
            <a:off x="0" y="0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578036208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E4D1FB79-E4EC-0E4F-9B38-5524641B22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1"/>
          </a:xfrm>
        </p:spPr>
      </p:pic>
      <p:sp>
        <p:nvSpPr>
          <p:cNvPr id="37" name="Tijdelijke aanduiding voor tekst 3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6" name="Tijdelijke aanduiding voor tekst 3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4042229" y="5906294"/>
            <a:ext cx="7622060" cy="496565"/>
          </a:xfrm>
        </p:spPr>
        <p:txBody>
          <a:bodyPr/>
          <a:lstStyle/>
          <a:p>
            <a:r>
              <a:rPr lang="nl-NL" dirty="0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12421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85" name="Tijdelijke aanduiding voor dianumm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Regio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531340" y="1447678"/>
            <a:ext cx="5888314" cy="4878981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1.  Welkom &amp; Opening</a:t>
            </a:r>
          </a:p>
          <a:p>
            <a:r>
              <a:rPr lang="nl-NL" b="1" dirty="0">
                <a:solidFill>
                  <a:srgbClr val="0070C0"/>
                </a:solidFill>
              </a:rPr>
              <a:t>2.  Mededelingen</a:t>
            </a:r>
          </a:p>
          <a:p>
            <a:r>
              <a:rPr lang="nl-NL" b="1" dirty="0">
                <a:solidFill>
                  <a:srgbClr val="0070C0"/>
                </a:solidFill>
              </a:rPr>
              <a:t>3.  Introductie Gerben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b="1" dirty="0">
                <a:solidFill>
                  <a:srgbClr val="0070C0"/>
                </a:solidFill>
              </a:rPr>
              <a:t>     </a:t>
            </a:r>
            <a:r>
              <a:rPr lang="nl-NL" sz="1200" b="1" dirty="0">
                <a:solidFill>
                  <a:srgbClr val="0070C0"/>
                </a:solidFill>
              </a:rPr>
              <a:t>Medewerker Gerben Jorritsma stelt zich voor</a:t>
            </a:r>
          </a:p>
          <a:p>
            <a:r>
              <a:rPr lang="nl-NL" b="1" dirty="0">
                <a:solidFill>
                  <a:srgbClr val="0070C0"/>
                </a:solidFill>
              </a:rPr>
              <a:t>4.  Financiële zaken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b="1" dirty="0">
                <a:solidFill>
                  <a:srgbClr val="0070C0"/>
                </a:solidFill>
              </a:rPr>
              <a:t>     </a:t>
            </a:r>
            <a:r>
              <a:rPr lang="nl-NL" sz="1200" b="1" dirty="0">
                <a:solidFill>
                  <a:srgbClr val="0070C0"/>
                </a:solidFill>
              </a:rPr>
              <a:t>Toelichting Klaas Spoelstra, penningmeester Sv Fryslân </a:t>
            </a:r>
          </a:p>
          <a:p>
            <a:pPr algn="ctr"/>
            <a:r>
              <a:rPr lang="nl-NL" sz="1200" b="1" dirty="0">
                <a:solidFill>
                  <a:srgbClr val="0070C0"/>
                </a:solidFill>
              </a:rPr>
              <a:t>PAUZE</a:t>
            </a:r>
          </a:p>
          <a:p>
            <a:r>
              <a:rPr lang="nl-NL" b="1" dirty="0">
                <a:solidFill>
                  <a:srgbClr val="0070C0"/>
                </a:solidFill>
              </a:rPr>
              <a:t>5.  Revitalisering Hengelsportverenigingen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b="1" dirty="0">
                <a:solidFill>
                  <a:srgbClr val="0070C0"/>
                </a:solidFill>
              </a:rPr>
              <a:t>     </a:t>
            </a:r>
            <a:r>
              <a:rPr lang="nl-NL" sz="1200" b="1" dirty="0">
                <a:solidFill>
                  <a:srgbClr val="0070C0"/>
                </a:solidFill>
              </a:rPr>
              <a:t>Toelichting Albertje</a:t>
            </a:r>
          </a:p>
          <a:p>
            <a:r>
              <a:rPr lang="nl-NL" b="1" dirty="0">
                <a:solidFill>
                  <a:srgbClr val="0070C0"/>
                </a:solidFill>
              </a:rPr>
              <a:t>6.  Organisatie Ontwikkeling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b="1" dirty="0">
                <a:solidFill>
                  <a:srgbClr val="0070C0"/>
                </a:solidFill>
              </a:rPr>
              <a:t>     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Toelichting Obe Veldman, voorzitter Sv Fryslân</a:t>
            </a:r>
            <a:endParaRPr lang="nl-NL" b="1" dirty="0">
              <a:solidFill>
                <a:srgbClr val="0070C0"/>
              </a:solidFill>
            </a:endParaRPr>
          </a:p>
          <a:p>
            <a:r>
              <a:rPr lang="nl-NL" b="1" dirty="0">
                <a:solidFill>
                  <a:srgbClr val="0070C0"/>
                </a:solidFill>
              </a:rPr>
              <a:t>7.   Rondvraag/WVTTK</a:t>
            </a:r>
          </a:p>
          <a:p>
            <a:r>
              <a:rPr lang="nl-NL" b="1" dirty="0">
                <a:solidFill>
                  <a:srgbClr val="0070C0"/>
                </a:solidFill>
              </a:rPr>
              <a:t>8.  Sluiting</a:t>
            </a:r>
          </a:p>
          <a:p>
            <a:endParaRPr lang="nl-NL" b="1" dirty="0">
              <a:solidFill>
                <a:srgbClr val="0070C0"/>
              </a:solidFill>
            </a:endParaRP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nl-NL" sz="1200" dirty="0"/>
          </a:p>
          <a:p>
            <a:r>
              <a:rPr lang="nl-NL" sz="1200" i="1" dirty="0"/>
              <a:t> </a:t>
            </a:r>
            <a:endParaRPr lang="nl-NL" sz="120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77FC4C0-E612-764D-9595-20EA0D7675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512893" y="0"/>
            <a:ext cx="5679107" cy="6858000"/>
          </a:xfrm>
        </p:spPr>
      </p:pic>
    </p:spTree>
    <p:extLst>
      <p:ext uri="{BB962C8B-B14F-4D97-AF65-F5344CB8AC3E}">
        <p14:creationId xmlns:p14="http://schemas.microsoft.com/office/powerpoint/2010/main" val="7646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294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E4826-8CB3-5C8E-76B4-79D3E1C2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PM Kanaal Kootstertille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8675BD-EA3E-F24F-28EA-18358896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20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A15DAD-8560-8DD1-501F-18FD3D8B8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Vissteigers</a:t>
            </a:r>
          </a:p>
        </p:txBody>
      </p:sp>
      <p:pic>
        <p:nvPicPr>
          <p:cNvPr id="8" name="Afbeelding 7" descr="Afbeelding met bank, buitenshuis, houten, zitten&#10;&#10;Automatisch gegenereerde beschrijving">
            <a:extLst>
              <a:ext uri="{FF2B5EF4-FFF2-40B4-BE49-F238E27FC236}">
                <a16:creationId xmlns:a16="http://schemas.microsoft.com/office/drawing/2014/main" id="{AF8BC049-3DC3-A4FC-52AA-C092D82BD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14" y="1027906"/>
            <a:ext cx="2474086" cy="333698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buitenshuis, water, meer, natuur&#10;&#10;Automatisch gegenereerde beschrijving">
            <a:extLst>
              <a:ext uri="{FF2B5EF4-FFF2-40B4-BE49-F238E27FC236}">
                <a16:creationId xmlns:a16="http://schemas.microsoft.com/office/drawing/2014/main" id="{E7ABB132-EBB0-08D9-DC4F-204FC5DDBA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0" y="1027906"/>
            <a:ext cx="2298699" cy="333698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 descr="Afbeelding met gras, buitenshuis&#10;&#10;Automatisch gegenereerde beschrijving">
            <a:extLst>
              <a:ext uri="{FF2B5EF4-FFF2-40B4-BE49-F238E27FC236}">
                <a16:creationId xmlns:a16="http://schemas.microsoft.com/office/drawing/2014/main" id="{4C2E2BCD-F5DB-6462-D804-19D9B6E895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66" y="1968439"/>
            <a:ext cx="2280778" cy="3556122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8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Mededelingen</a:t>
            </a:r>
          </a:p>
        </p:txBody>
      </p:sp>
      <p:sp>
        <p:nvSpPr>
          <p:cNvPr id="85" name="Tijdelijke aanduiding voor dianumm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>
          <a:xfrm>
            <a:off x="247744" y="1348368"/>
            <a:ext cx="6545583" cy="4161263"/>
          </a:xfrm>
        </p:spPr>
        <p:txBody>
          <a:bodyPr/>
          <a:lstStyle/>
          <a:p>
            <a:pPr marL="342900" lvl="6" indent="-342900">
              <a:lnSpc>
                <a:spcPct val="150000"/>
              </a:lnSpc>
            </a:pPr>
            <a:r>
              <a:rPr lang="nl-NL" sz="1800" b="1" dirty="0">
                <a:solidFill>
                  <a:schemeClr val="accent1"/>
                </a:solidFill>
              </a:rPr>
              <a:t> ALV 23 mei 2023; 19.30 uur, Heidehof Heerenveen</a:t>
            </a:r>
          </a:p>
          <a:p>
            <a:pPr marL="342900" lvl="6" indent="-342900">
              <a:lnSpc>
                <a:spcPct val="150000"/>
              </a:lnSpc>
            </a:pPr>
            <a:r>
              <a:rPr lang="nl-NL" sz="1800" b="1" dirty="0">
                <a:solidFill>
                  <a:schemeClr val="accent1"/>
                </a:solidFill>
              </a:rPr>
              <a:t> Voorstel HSV Leeuwarden verlagen federatieve afdracht       met € 2,75. Vaststelling prijs Jeugdvispas voor alle   </a:t>
            </a:r>
            <a:r>
              <a:rPr lang="nl-NL" sz="1800" b="1" dirty="0" err="1">
                <a:solidFill>
                  <a:schemeClr val="accent1"/>
                </a:solidFill>
              </a:rPr>
              <a:t>HSV’en</a:t>
            </a:r>
            <a:r>
              <a:rPr lang="nl-NL" sz="1800" b="1" dirty="0">
                <a:solidFill>
                  <a:schemeClr val="accent1"/>
                </a:solidFill>
              </a:rPr>
              <a:t> naar € 10</a:t>
            </a:r>
          </a:p>
          <a:p>
            <a:pPr marL="0" lvl="6" indent="0">
              <a:lnSpc>
                <a:spcPct val="150000"/>
              </a:lnSpc>
              <a:buNone/>
            </a:pPr>
            <a:r>
              <a:rPr lang="nl-NL" sz="1800" b="1" dirty="0">
                <a:solidFill>
                  <a:schemeClr val="accent1"/>
                </a:solidFill>
              </a:rPr>
              <a:t>        SNL € 4,50 + SVF € 4,50 + HSV € 1,00 = € 10,00</a:t>
            </a:r>
          </a:p>
          <a:p>
            <a:pPr marL="342900" lvl="6" indent="-342900">
              <a:lnSpc>
                <a:spcPct val="150000"/>
              </a:lnSpc>
            </a:pPr>
            <a:endParaRPr lang="nl-NL" sz="1800" b="1" dirty="0">
              <a:solidFill>
                <a:schemeClr val="accent1"/>
              </a:solidFill>
            </a:endParaRPr>
          </a:p>
          <a:p>
            <a:pPr marL="342900" lvl="6" indent="-342900">
              <a:lnSpc>
                <a:spcPct val="150000"/>
              </a:lnSpc>
            </a:pPr>
            <a:endParaRPr lang="nl-NL" sz="1800" b="1" dirty="0">
              <a:solidFill>
                <a:schemeClr val="accent1"/>
              </a:solidFill>
            </a:endParaRPr>
          </a:p>
          <a:p>
            <a:pPr marL="342900" lvl="6" indent="-342900">
              <a:lnSpc>
                <a:spcPct val="150000"/>
              </a:lnSpc>
            </a:pPr>
            <a:endParaRPr lang="nl-NL" sz="1800" b="1" dirty="0">
              <a:solidFill>
                <a:schemeClr val="accent1"/>
              </a:solidFill>
            </a:endParaRPr>
          </a:p>
          <a:p>
            <a:pPr marL="342900" lvl="6" indent="-342900">
              <a:lnSpc>
                <a:spcPct val="150000"/>
              </a:lnSpc>
            </a:pPr>
            <a:endParaRPr lang="nl-NL" sz="1800" b="1" dirty="0">
              <a:solidFill>
                <a:schemeClr val="accent1"/>
              </a:solidFill>
            </a:endParaRPr>
          </a:p>
          <a:p>
            <a:pPr marL="342900" lvl="6" indent="-342900">
              <a:lnSpc>
                <a:spcPct val="150000"/>
              </a:lnSpc>
            </a:pPr>
            <a:endParaRPr lang="nl-NL" b="1" dirty="0">
              <a:solidFill>
                <a:schemeClr val="accent1"/>
              </a:solidFill>
            </a:endParaRP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1D9D9F40-449E-7442-B315-389B319A82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327" y="0"/>
            <a:ext cx="5398673" cy="6858001"/>
          </a:xfrm>
        </p:spPr>
      </p:pic>
    </p:spTree>
    <p:extLst>
      <p:ext uri="{BB962C8B-B14F-4D97-AF65-F5344CB8AC3E}">
        <p14:creationId xmlns:p14="http://schemas.microsoft.com/office/powerpoint/2010/main" val="20170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531340" y="531341"/>
            <a:ext cx="4111780" cy="496565"/>
          </a:xfrm>
        </p:spPr>
        <p:txBody>
          <a:bodyPr/>
          <a:lstStyle/>
          <a:p>
            <a:r>
              <a:rPr lang="nl-NL" dirty="0"/>
              <a:t>3 Nieuwe medewerker</a:t>
            </a:r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Gerben Jorritsma</a:t>
            </a:r>
          </a:p>
        </p:txBody>
      </p:sp>
      <p:sp>
        <p:nvSpPr>
          <p:cNvPr id="36" name="Tijdelijke aanduiding voor tekst 3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975" y="0"/>
            <a:ext cx="8151025" cy="6858002"/>
          </a:xfrm>
        </p:spPr>
      </p:pic>
      <p:sp>
        <p:nvSpPr>
          <p:cNvPr id="37" name="Tijdelijke aanduiding voor tekst 36"/>
          <p:cNvSpPr>
            <a:spLocks noGrp="1"/>
          </p:cNvSpPr>
          <p:nvPr>
            <p:ph type="body" sz="quarter" idx="4294967295"/>
          </p:nvPr>
        </p:nvSpPr>
        <p:spPr>
          <a:xfrm>
            <a:off x="9182100" y="241300"/>
            <a:ext cx="3009900" cy="1703388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52B0662-3C8E-D5AC-1BE4-31DA0C6AE1F4}"/>
              </a:ext>
            </a:extLst>
          </p:cNvPr>
          <p:cNvSpPr txBox="1"/>
          <p:nvPr/>
        </p:nvSpPr>
        <p:spPr>
          <a:xfrm>
            <a:off x="525164" y="1751617"/>
            <a:ext cx="373586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800" b="1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Werkzaamheden</a:t>
            </a:r>
            <a:endParaRPr lang="nl-NL" sz="1400" b="1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Visrechten.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Voorzieningen.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Wedstrijden.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 err="1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Social</a:t>
            </a: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-media.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nl-NL" sz="1800" b="1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Actiepunten </a:t>
            </a:r>
            <a:br>
              <a:rPr lang="nl-NL" sz="1800" b="1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</a:br>
            <a:endParaRPr lang="nl-NL" sz="1400" b="1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Dierenwelzijn.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Afspraken onderhoud voorzieningen.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F5496"/>
                </a:solidFill>
                <a:latin typeface="Calibri" panose="020F0502020204030204" pitchFamily="34" charset="0"/>
              </a:rPr>
              <a:t>Onderhoud voorzieningen.</a:t>
            </a:r>
            <a:endParaRPr lang="nl-NL" sz="1400" b="0" i="0" u="none" strike="noStrike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294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E4826-8CB3-5C8E-76B4-79D3E1C2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PM Kanaal Kootstertille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8675BD-EA3E-F24F-28EA-18358896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5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A15DAD-8560-8DD1-501F-18FD3D8B8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Vissteigers</a:t>
            </a:r>
          </a:p>
        </p:txBody>
      </p:sp>
      <p:pic>
        <p:nvPicPr>
          <p:cNvPr id="8" name="Afbeelding 7" descr="Afbeelding met bank, buitenshuis, houten, zitten&#10;&#10;Automatisch gegenereerde beschrijving">
            <a:extLst>
              <a:ext uri="{FF2B5EF4-FFF2-40B4-BE49-F238E27FC236}">
                <a16:creationId xmlns:a16="http://schemas.microsoft.com/office/drawing/2014/main" id="{AF8BC049-3DC3-A4FC-52AA-C092D82BD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657" y="-7502"/>
            <a:ext cx="2160983" cy="336934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buitenshuis, water, meer, natuur&#10;&#10;Automatisch gegenereerde beschrijving">
            <a:extLst>
              <a:ext uri="{FF2B5EF4-FFF2-40B4-BE49-F238E27FC236}">
                <a16:creationId xmlns:a16="http://schemas.microsoft.com/office/drawing/2014/main" id="{E7ABB132-EBB0-08D9-DC4F-204FC5DDBA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211" y="-7501"/>
            <a:ext cx="2160983" cy="336934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 descr="Afbeelding met gras, buitenshuis&#10;&#10;Automatisch gegenereerde beschrijving">
            <a:extLst>
              <a:ext uri="{FF2B5EF4-FFF2-40B4-BE49-F238E27FC236}">
                <a16:creationId xmlns:a16="http://schemas.microsoft.com/office/drawing/2014/main" id="{4C2E2BCD-F5DB-6462-D804-19D9B6E895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416" y="3429000"/>
            <a:ext cx="2160983" cy="3369341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53690E0-E735-CDE3-02DF-3C39828C6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2" y="3605849"/>
            <a:ext cx="3416248" cy="319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294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E4826-8CB3-5C8E-76B4-79D3E1C2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Helomavaart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8675BD-EA3E-F24F-28EA-18358896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6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A15DAD-8560-8DD1-501F-18FD3D8B8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986" y="925908"/>
            <a:ext cx="11141674" cy="284560"/>
          </a:xfrm>
        </p:spPr>
        <p:txBody>
          <a:bodyPr/>
          <a:lstStyle/>
          <a:p>
            <a:r>
              <a:rPr lang="nl-NL" dirty="0"/>
              <a:t>Vissteigers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F8BC049-3DC3-A4FC-52AA-C092D82BDA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80623" y="2724772"/>
            <a:ext cx="3897414" cy="292306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2E2BCD-F5DB-6462-D804-19D9B6E895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40" y="1422473"/>
            <a:ext cx="3809903" cy="2857427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1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E8B3C-EE4F-4C0C-1461-8DE66627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B88136-36E9-C6C2-A18D-5D87042A42A6}"/>
              </a:ext>
            </a:extLst>
          </p:cNvPr>
          <p:cNvSpPr txBox="1"/>
          <p:nvPr/>
        </p:nvSpPr>
        <p:spPr>
          <a:xfrm>
            <a:off x="1451610" y="1657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3AB3D12-8467-208D-ED2F-21CA09F228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26965"/>
              </p:ext>
            </p:extLst>
          </p:nvPr>
        </p:nvGraphicFramePr>
        <p:xfrm>
          <a:off x="274320" y="80891"/>
          <a:ext cx="11079480" cy="635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9677400" imgH="5549900" progId="Excel.Sheet.12">
                  <p:embed/>
                </p:oleObj>
              </mc:Choice>
              <mc:Fallback>
                <p:oleObj name="Werkblad" r:id="rId2" imgW="9677400" imgH="554990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3AB3D12-8467-208D-ED2F-21CA09F22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320" y="80891"/>
                        <a:ext cx="11079480" cy="6353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6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E8B3C-EE4F-4C0C-1461-8DE66627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B88136-36E9-C6C2-A18D-5D87042A42A6}"/>
              </a:ext>
            </a:extLst>
          </p:cNvPr>
          <p:cNvSpPr txBox="1"/>
          <p:nvPr/>
        </p:nvSpPr>
        <p:spPr>
          <a:xfrm>
            <a:off x="1451610" y="1657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A7FB7D-86D8-2C6C-7BBE-637303C74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378303"/>
              </p:ext>
            </p:extLst>
          </p:nvPr>
        </p:nvGraphicFramePr>
        <p:xfrm>
          <a:off x="228600" y="94324"/>
          <a:ext cx="11176000" cy="6340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10706100" imgH="5740400" progId="Excel.Sheet.12">
                  <p:embed/>
                </p:oleObj>
              </mc:Choice>
              <mc:Fallback>
                <p:oleObj name="Werkblad" r:id="rId2" imgW="10706100" imgH="57404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A7FB7D-86D8-2C6C-7BBE-637303C74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" y="94324"/>
                        <a:ext cx="11176000" cy="6340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2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jdelijke aanduiding voor dianummer 1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1" y="-1"/>
            <a:ext cx="5676902" cy="6858001"/>
          </a:xfr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7A43FD-70B5-AD96-8C46-F9A89A036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03246"/>
              </p:ext>
            </p:extLst>
          </p:nvPr>
        </p:nvGraphicFramePr>
        <p:xfrm>
          <a:off x="485140" y="86360"/>
          <a:ext cx="5676902" cy="599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4" imgW="5689600" imgH="6159500" progId="Excel.Sheet.12">
                  <p:embed/>
                </p:oleObj>
              </mc:Choice>
              <mc:Fallback>
                <p:oleObj name="Werkblad" r:id="rId4" imgW="5689600" imgH="61595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87A43FD-70B5-AD96-8C46-F9A89A036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140" y="86360"/>
                        <a:ext cx="5676902" cy="599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0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dce050f0df7df4367594c92ee5153e11899a92"/>
</p:tagLst>
</file>

<file path=ppt/theme/theme1.xml><?xml version="1.0" encoding="utf-8"?>
<a:theme xmlns:a="http://schemas.openxmlformats.org/drawingml/2006/main" name="Sportvisserij Nederland">
  <a:themeElements>
    <a:clrScheme name="Aangepast 108">
      <a:dk1>
        <a:sysClr val="windowText" lastClr="000000"/>
      </a:dk1>
      <a:lt1>
        <a:sysClr val="window" lastClr="FFFFFF"/>
      </a:lt1>
      <a:dk2>
        <a:srgbClr val="0084CA"/>
      </a:dk2>
      <a:lt2>
        <a:srgbClr val="999999"/>
      </a:lt2>
      <a:accent1>
        <a:srgbClr val="0084CA"/>
      </a:accent1>
      <a:accent2>
        <a:srgbClr val="E10030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E10030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42704</TotalTime>
  <Words>505</Words>
  <Application>Microsoft Office PowerPoint</Application>
  <PresentationFormat>Breedbeeld</PresentationFormat>
  <Paragraphs>167</Paragraphs>
  <Slides>20</Slides>
  <Notes>13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Calibri</vt:lpstr>
      <vt:lpstr>Segoe UI</vt:lpstr>
      <vt:lpstr>Segoe UI Light</vt:lpstr>
      <vt:lpstr>Wingdings</vt:lpstr>
      <vt:lpstr>Sportvisserij Nederland</vt:lpstr>
      <vt:lpstr>Werkblad</vt:lpstr>
      <vt:lpstr>Regiobijeenkomst  2023</vt:lpstr>
      <vt:lpstr>Agenda</vt:lpstr>
      <vt:lpstr>2 Mededelingen</vt:lpstr>
      <vt:lpstr>3 Nieuwe medewerker</vt:lpstr>
      <vt:lpstr>PM Kanaal Kootstertille</vt:lpstr>
      <vt:lpstr>Helomavaart</vt:lpstr>
      <vt:lpstr>PowerPoint-presentatie</vt:lpstr>
      <vt:lpstr>PowerPoint-presentatie</vt:lpstr>
      <vt:lpstr>PowerPoint-presentatie</vt:lpstr>
      <vt:lpstr>Korte pauze</vt:lpstr>
      <vt:lpstr>5 Revitalisering HSVn</vt:lpstr>
      <vt:lpstr>5 Revitalisering HSVn</vt:lpstr>
      <vt:lpstr>PowerPoint-presentatie</vt:lpstr>
      <vt:lpstr>5 Revitalisering HSVn</vt:lpstr>
      <vt:lpstr>5 Revitalisering HSVn</vt:lpstr>
      <vt:lpstr>5 Revitalisering HSVn</vt:lpstr>
      <vt:lpstr>6 Organisatie Ontwikkeling Sportvisserij</vt:lpstr>
      <vt:lpstr>7 Rondvraag</vt:lpstr>
      <vt:lpstr>Bedankt voor uw aandacht</vt:lpstr>
      <vt:lpstr>PM Kanaal Kootstertille</vt:lpstr>
    </vt:vector>
  </TitlesOfParts>
  <Company>PPT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Sportvisserij Nederland</dc:title>
  <dc:creator>Kelsey Luhrman</dc:creator>
  <cp:lastModifiedBy>(SV Fryslân) Gerben</cp:lastModifiedBy>
  <cp:revision>325</cp:revision>
  <cp:lastPrinted>2023-04-11T07:39:32Z</cp:lastPrinted>
  <dcterms:created xsi:type="dcterms:W3CDTF">2016-10-07T07:21:25Z</dcterms:created>
  <dcterms:modified xsi:type="dcterms:W3CDTF">2023-04-17T11:10:58Z</dcterms:modified>
</cp:coreProperties>
</file>